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79" r:id="rId3"/>
    <p:sldId id="280" r:id="rId4"/>
    <p:sldId id="257" r:id="rId5"/>
    <p:sldId id="285" r:id="rId6"/>
    <p:sldId id="283" r:id="rId7"/>
    <p:sldId id="286" r:id="rId8"/>
    <p:sldId id="287" r:id="rId9"/>
    <p:sldId id="289" r:id="rId10"/>
    <p:sldId id="290" r:id="rId11"/>
    <p:sldId id="291" r:id="rId12"/>
    <p:sldId id="284" r:id="rId13"/>
    <p:sldId id="259" r:id="rId14"/>
    <p:sldId id="260" r:id="rId15"/>
    <p:sldId id="261" r:id="rId16"/>
    <p:sldId id="262" r:id="rId17"/>
    <p:sldId id="263" r:id="rId18"/>
    <p:sldId id="264" r:id="rId19"/>
    <p:sldId id="265" r:id="rId20"/>
    <p:sldId id="266" r:id="rId21"/>
    <p:sldId id="267" r:id="rId22"/>
    <p:sldId id="269" r:id="rId23"/>
    <p:sldId id="288" r:id="rId24"/>
    <p:sldId id="282"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8" autoAdjust="0"/>
    <p:restoredTop sz="94660"/>
  </p:normalViewPr>
  <p:slideViewPr>
    <p:cSldViewPr snapToGrid="0">
      <p:cViewPr varScale="1">
        <p:scale>
          <a:sx n="90" d="100"/>
          <a:sy n="90" d="100"/>
        </p:scale>
        <p:origin x="30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70750388-6526-4B58-BDDE-BD690CFA0D86}" type="datetimeFigureOut">
              <a:rPr lang="fi-FI" smtClean="0"/>
              <a:t>11.5.2015</a:t>
            </a:fld>
            <a:endParaRPr lang="fi-FI"/>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fi-FI"/>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0CBA5DA5-4178-4378-83C1-C465F78C5FBA}" type="slidenum">
              <a:rPr lang="fi-FI" smtClean="0"/>
              <a:t>‹#›</a:t>
            </a:fld>
            <a:endParaRPr lang="fi-FI"/>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16103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750388-6526-4B58-BDDE-BD690CFA0D86}" type="datetimeFigureOut">
              <a:rPr lang="fi-FI" smtClean="0"/>
              <a:t>11.5.2015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CBA5DA5-4178-4378-83C1-C465F78C5FBA}" type="slidenum">
              <a:rPr lang="fi-FI" smtClean="0"/>
              <a:t>‹#›</a:t>
            </a:fld>
            <a:endParaRPr lang="fi-FI"/>
          </a:p>
        </p:txBody>
      </p:sp>
    </p:spTree>
    <p:extLst>
      <p:ext uri="{BB962C8B-B14F-4D97-AF65-F5344CB8AC3E}">
        <p14:creationId xmlns:p14="http://schemas.microsoft.com/office/powerpoint/2010/main" val="31087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70750388-6526-4B58-BDDE-BD690CFA0D86}" type="datetimeFigureOut">
              <a:rPr lang="fi-FI" smtClean="0"/>
              <a:t>11.5.2015</a:t>
            </a:fld>
            <a:endParaRPr lang="fi-FI"/>
          </a:p>
        </p:txBody>
      </p:sp>
      <p:sp>
        <p:nvSpPr>
          <p:cNvPr id="5" name="Footer Placeholder 4"/>
          <p:cNvSpPr>
            <a:spLocks noGrp="1"/>
          </p:cNvSpPr>
          <p:nvPr>
            <p:ph type="ftr" sz="quarter" idx="11"/>
          </p:nvPr>
        </p:nvSpPr>
        <p:spPr>
          <a:xfrm>
            <a:off x="6536187" y="6315949"/>
            <a:ext cx="3814856" cy="365125"/>
          </a:xfrm>
        </p:spPr>
        <p:txBody>
          <a:bodyPr/>
          <a:lstStyle/>
          <a:p>
            <a:endParaRPr lang="fi-FI"/>
          </a:p>
        </p:txBody>
      </p:sp>
      <p:sp>
        <p:nvSpPr>
          <p:cNvPr id="6" name="Slide Number Placeholder 5"/>
          <p:cNvSpPr>
            <a:spLocks noGrp="1"/>
          </p:cNvSpPr>
          <p:nvPr>
            <p:ph type="sldNum" sz="quarter" idx="12"/>
          </p:nvPr>
        </p:nvSpPr>
        <p:spPr>
          <a:xfrm>
            <a:off x="11784011" y="5607592"/>
            <a:ext cx="407988" cy="365125"/>
          </a:xfrm>
        </p:spPr>
        <p:txBody>
          <a:bodyPr/>
          <a:lstStyle/>
          <a:p>
            <a:fld id="{0CBA5DA5-4178-4378-83C1-C465F78C5FBA}" type="slidenum">
              <a:rPr lang="fi-FI" smtClean="0"/>
              <a:t>‹#›</a:t>
            </a:fld>
            <a:endParaRPr lang="fi-FI"/>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069668"/>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750388-6526-4B58-BDDE-BD690CFA0D86}" type="datetimeFigureOut">
              <a:rPr lang="fi-FI" smtClean="0"/>
              <a:t>11.5.2015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CBA5DA5-4178-4378-83C1-C465F78C5FBA}" type="slidenum">
              <a:rPr lang="fi-FI" smtClean="0"/>
              <a:t>‹#›</a:t>
            </a:fld>
            <a:endParaRPr lang="fi-FI"/>
          </a:p>
        </p:txBody>
      </p:sp>
    </p:spTree>
    <p:extLst>
      <p:ext uri="{BB962C8B-B14F-4D97-AF65-F5344CB8AC3E}">
        <p14:creationId xmlns:p14="http://schemas.microsoft.com/office/powerpoint/2010/main" val="294098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70750388-6526-4B58-BDDE-BD690CFA0D86}" type="datetimeFigureOut">
              <a:rPr lang="fi-FI" smtClean="0"/>
              <a:t>11.5.2015</a:t>
            </a:fld>
            <a:endParaRPr lang="fi-FI"/>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fi-FI"/>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0CBA5DA5-4178-4378-83C1-C465F78C5FBA}" type="slidenum">
              <a:rPr lang="fi-FI" smtClean="0"/>
              <a:t>‹#›</a:t>
            </a:fld>
            <a:endParaRPr lang="fi-FI"/>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220171"/>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750388-6526-4B58-BDDE-BD690CFA0D86}" type="datetimeFigureOut">
              <a:rPr lang="fi-FI" smtClean="0"/>
              <a:t>11.5.2015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CBA5DA5-4178-4378-83C1-C465F78C5FBA}" type="slidenum">
              <a:rPr lang="fi-FI" smtClean="0"/>
              <a:t>‹#›</a:t>
            </a:fld>
            <a:endParaRPr lang="fi-FI"/>
          </a:p>
        </p:txBody>
      </p:sp>
    </p:spTree>
    <p:extLst>
      <p:ext uri="{BB962C8B-B14F-4D97-AF65-F5344CB8AC3E}">
        <p14:creationId xmlns:p14="http://schemas.microsoft.com/office/powerpoint/2010/main" val="382338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750388-6526-4B58-BDDE-BD690CFA0D86}" type="datetimeFigureOut">
              <a:rPr lang="fi-FI" smtClean="0"/>
              <a:t>11.5.2015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0CBA5DA5-4178-4378-83C1-C465F78C5FBA}" type="slidenum">
              <a:rPr lang="fi-FI" smtClean="0"/>
              <a:t>‹#›</a:t>
            </a:fld>
            <a:endParaRPr lang="fi-FI"/>
          </a:p>
        </p:txBody>
      </p:sp>
    </p:spTree>
    <p:extLst>
      <p:ext uri="{BB962C8B-B14F-4D97-AF65-F5344CB8AC3E}">
        <p14:creationId xmlns:p14="http://schemas.microsoft.com/office/powerpoint/2010/main" val="366319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750388-6526-4B58-BDDE-BD690CFA0D86}" type="datetimeFigureOut">
              <a:rPr lang="fi-FI" smtClean="0"/>
              <a:t>11.5.2015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0CBA5DA5-4178-4378-83C1-C465F78C5FBA}" type="slidenum">
              <a:rPr lang="fi-FI" smtClean="0"/>
              <a:t>‹#›</a:t>
            </a:fld>
            <a:endParaRPr lang="fi-FI"/>
          </a:p>
        </p:txBody>
      </p:sp>
    </p:spTree>
    <p:extLst>
      <p:ext uri="{BB962C8B-B14F-4D97-AF65-F5344CB8AC3E}">
        <p14:creationId xmlns:p14="http://schemas.microsoft.com/office/powerpoint/2010/main" val="87707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0388-6526-4B58-BDDE-BD690CFA0D86}" type="datetimeFigureOut">
              <a:rPr lang="fi-FI" smtClean="0"/>
              <a:t>11.5.2015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0CBA5DA5-4178-4378-83C1-C465F78C5FBA}" type="slidenum">
              <a:rPr lang="fi-FI" smtClean="0"/>
              <a:t>‹#›</a:t>
            </a:fld>
            <a:endParaRPr lang="fi-FI"/>
          </a:p>
        </p:txBody>
      </p:sp>
    </p:spTree>
    <p:extLst>
      <p:ext uri="{BB962C8B-B14F-4D97-AF65-F5344CB8AC3E}">
        <p14:creationId xmlns:p14="http://schemas.microsoft.com/office/powerpoint/2010/main" val="244069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50388-6526-4B58-BDDE-BD690CFA0D86}" type="datetimeFigureOut">
              <a:rPr lang="fi-FI" smtClean="0"/>
              <a:t>11.5.2015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CBA5DA5-4178-4378-83C1-C465F78C5FBA}" type="slidenum">
              <a:rPr lang="fi-FI" smtClean="0"/>
              <a:t>‹#›</a:t>
            </a:fld>
            <a:endParaRPr lang="fi-FI"/>
          </a:p>
        </p:txBody>
      </p:sp>
    </p:spTree>
    <p:extLst>
      <p:ext uri="{BB962C8B-B14F-4D97-AF65-F5344CB8AC3E}">
        <p14:creationId xmlns:p14="http://schemas.microsoft.com/office/powerpoint/2010/main" val="126499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50388-6526-4B58-BDDE-BD690CFA0D86}" type="datetimeFigureOut">
              <a:rPr lang="fi-FI" smtClean="0"/>
              <a:t>11.5.2015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CBA5DA5-4178-4378-83C1-C465F78C5FBA}" type="slidenum">
              <a:rPr lang="fi-FI" smtClean="0"/>
              <a:t>‹#›</a:t>
            </a:fld>
            <a:endParaRPr lang="fi-FI"/>
          </a:p>
        </p:txBody>
      </p:sp>
    </p:spTree>
    <p:extLst>
      <p:ext uri="{BB962C8B-B14F-4D97-AF65-F5344CB8AC3E}">
        <p14:creationId xmlns:p14="http://schemas.microsoft.com/office/powerpoint/2010/main" val="207736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70750388-6526-4B58-BDDE-BD690CFA0D86}" type="datetimeFigureOut">
              <a:rPr lang="fi-FI" smtClean="0"/>
              <a:t>11.5.2015</a:t>
            </a:fld>
            <a:endParaRPr lang="fi-FI"/>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fi-FI"/>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0CBA5DA5-4178-4378-83C1-C465F78C5FBA}" type="slidenum">
              <a:rPr lang="fi-FI" smtClean="0"/>
              <a:t>‹#›</a:t>
            </a:fld>
            <a:endParaRPr lang="fi-FI"/>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65824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t>Climate policy decisions and actions</a:t>
            </a:r>
            <a:br>
              <a:rPr lang="en-US" sz="3600" b="1" dirty="0" smtClean="0"/>
            </a:br>
            <a:r>
              <a:rPr lang="fi-FI" sz="2400" dirty="0" err="1"/>
              <a:t>Adaptation</a:t>
            </a:r>
            <a:r>
              <a:rPr lang="fi-FI" sz="2400" dirty="0"/>
              <a:t> to </a:t>
            </a:r>
            <a:r>
              <a:rPr lang="fi-FI" sz="2400" dirty="0" err="1"/>
              <a:t>climate</a:t>
            </a:r>
            <a:r>
              <a:rPr lang="fi-FI" sz="2400" dirty="0"/>
              <a:t> </a:t>
            </a:r>
            <a:r>
              <a:rPr lang="fi-FI" sz="2400" dirty="0" err="1" smtClean="0"/>
              <a:t>change</a:t>
            </a:r>
            <a:r>
              <a:rPr lang="fi-FI" sz="2400" dirty="0" smtClean="0"/>
              <a:t> in </a:t>
            </a:r>
            <a:r>
              <a:rPr lang="fi-FI" sz="2400" dirty="0" err="1"/>
              <a:t>Switzerland</a:t>
            </a:r>
            <a:endParaRPr lang="fi-FI" sz="2400" dirty="0"/>
          </a:p>
        </p:txBody>
      </p:sp>
      <p:sp>
        <p:nvSpPr>
          <p:cNvPr id="3" name="Subtitle 2"/>
          <p:cNvSpPr>
            <a:spLocks noGrp="1"/>
          </p:cNvSpPr>
          <p:nvPr>
            <p:ph type="subTitle" idx="1"/>
          </p:nvPr>
        </p:nvSpPr>
        <p:spPr/>
        <p:txBody>
          <a:bodyPr>
            <a:normAutofit fontScale="92500" lnSpcReduction="10000"/>
          </a:bodyPr>
          <a:lstStyle/>
          <a:p>
            <a:r>
              <a:rPr lang="fi-FI" dirty="0" smtClean="0"/>
              <a:t>Mohammad Shahidehnia</a:t>
            </a:r>
          </a:p>
          <a:p>
            <a:r>
              <a:rPr lang="fi-FI" dirty="0" smtClean="0"/>
              <a:t>Paula Maatela</a:t>
            </a:r>
            <a:endParaRPr lang="fi-FI" dirty="0"/>
          </a:p>
        </p:txBody>
      </p:sp>
      <p:pic>
        <p:nvPicPr>
          <p:cNvPr id="4" name="Picture 3"/>
          <p:cNvPicPr>
            <a:picLocks noChangeAspect="1"/>
          </p:cNvPicPr>
          <p:nvPr/>
        </p:nvPicPr>
        <p:blipFill>
          <a:blip r:embed="rId2"/>
          <a:stretch>
            <a:fillRect/>
          </a:stretch>
        </p:blipFill>
        <p:spPr>
          <a:xfrm>
            <a:off x="8421687" y="535581"/>
            <a:ext cx="3019425" cy="3038475"/>
          </a:xfrm>
          <a:prstGeom prst="rect">
            <a:avLst/>
          </a:prstGeom>
        </p:spPr>
      </p:pic>
    </p:spTree>
    <p:extLst>
      <p:ext uri="{BB962C8B-B14F-4D97-AF65-F5344CB8AC3E}">
        <p14:creationId xmlns:p14="http://schemas.microsoft.com/office/powerpoint/2010/main" val="325940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Goals </a:t>
            </a:r>
            <a:r>
              <a:rPr lang="en-US" sz="4000" dirty="0"/>
              <a:t>and principles of adaptation</a:t>
            </a:r>
          </a:p>
        </p:txBody>
      </p:sp>
      <p:sp>
        <p:nvSpPr>
          <p:cNvPr id="3" name="Content Placeholder 2"/>
          <p:cNvSpPr>
            <a:spLocks noGrp="1"/>
          </p:cNvSpPr>
          <p:nvPr>
            <p:ph idx="1"/>
          </p:nvPr>
        </p:nvSpPr>
        <p:spPr/>
        <p:txBody>
          <a:bodyPr>
            <a:normAutofit/>
          </a:bodyPr>
          <a:lstStyle/>
          <a:p>
            <a:r>
              <a:rPr lang="en-US" b="1" dirty="0"/>
              <a:t>Adaptation goals </a:t>
            </a:r>
            <a:endParaRPr lang="en-US" b="1" dirty="0" smtClean="0"/>
          </a:p>
          <a:p>
            <a:pPr lvl="1"/>
            <a:r>
              <a:rPr lang="en-US" dirty="0" smtClean="0"/>
              <a:t>Switzerland </a:t>
            </a:r>
            <a:r>
              <a:rPr lang="en-US" dirty="0"/>
              <a:t>makes the most of the </a:t>
            </a:r>
            <a:r>
              <a:rPr lang="en-US" dirty="0" smtClean="0"/>
              <a:t>opportunities that </a:t>
            </a:r>
            <a:r>
              <a:rPr lang="en-US" dirty="0"/>
              <a:t>arise as a result of climate change. </a:t>
            </a:r>
            <a:endParaRPr lang="en-US" dirty="0" smtClean="0"/>
          </a:p>
          <a:p>
            <a:pPr lvl="1"/>
            <a:r>
              <a:rPr lang="en-US" dirty="0" smtClean="0"/>
              <a:t>It minimizes the </a:t>
            </a:r>
            <a:r>
              <a:rPr lang="en-US" dirty="0"/>
              <a:t>risks of climate change, protects the population</a:t>
            </a:r>
            <a:r>
              <a:rPr lang="en-US" dirty="0" smtClean="0"/>
              <a:t>, public </a:t>
            </a:r>
            <a:r>
              <a:rPr lang="en-US" dirty="0"/>
              <a:t>assets and natural life support </a:t>
            </a:r>
            <a:r>
              <a:rPr lang="en-US" dirty="0" smtClean="0"/>
              <a:t>systems and </a:t>
            </a:r>
            <a:r>
              <a:rPr lang="en-US" dirty="0"/>
              <a:t>improves the adaptive capacity of society, </a:t>
            </a:r>
            <a:r>
              <a:rPr lang="en-US" dirty="0" smtClean="0"/>
              <a:t>the economy </a:t>
            </a:r>
            <a:r>
              <a:rPr lang="en-US" dirty="0"/>
              <a:t>and the environment</a:t>
            </a:r>
            <a:r>
              <a:rPr lang="en-US" dirty="0" smtClean="0"/>
              <a:t>.</a:t>
            </a:r>
          </a:p>
          <a:p>
            <a:r>
              <a:rPr lang="en-US" b="1" dirty="0"/>
              <a:t>Principles in adapting to climate </a:t>
            </a:r>
            <a:r>
              <a:rPr lang="en-US" b="1" dirty="0" smtClean="0"/>
              <a:t>change</a:t>
            </a:r>
          </a:p>
          <a:p>
            <a:pPr lvl="1"/>
            <a:r>
              <a:rPr lang="en-US" dirty="0" smtClean="0"/>
              <a:t> The </a:t>
            </a:r>
            <a:r>
              <a:rPr lang="en-US" dirty="0"/>
              <a:t>process of adaptation is based on </a:t>
            </a:r>
            <a:r>
              <a:rPr lang="en-US" dirty="0" smtClean="0"/>
              <a:t>the principle </a:t>
            </a:r>
            <a:r>
              <a:rPr lang="en-US" dirty="0"/>
              <a:t>of </a:t>
            </a:r>
            <a:r>
              <a:rPr lang="en-US" i="1" dirty="0" smtClean="0"/>
              <a:t>sustainability</a:t>
            </a:r>
          </a:p>
          <a:p>
            <a:pPr lvl="1"/>
            <a:r>
              <a:rPr lang="en-US" dirty="0"/>
              <a:t>Adapting to the effects of climate </a:t>
            </a:r>
            <a:r>
              <a:rPr lang="en-US" dirty="0" smtClean="0"/>
              <a:t>change involves </a:t>
            </a:r>
            <a:r>
              <a:rPr lang="en-US" dirty="0"/>
              <a:t>the whole of </a:t>
            </a:r>
            <a:r>
              <a:rPr lang="en-US" dirty="0" smtClean="0"/>
              <a:t>society.</a:t>
            </a:r>
          </a:p>
          <a:p>
            <a:pPr lvl="1"/>
            <a:r>
              <a:rPr lang="en-US" dirty="0"/>
              <a:t>Climate change adaptation is a </a:t>
            </a:r>
            <a:r>
              <a:rPr lang="en-US" dirty="0" smtClean="0"/>
              <a:t>complementary process </a:t>
            </a:r>
            <a:r>
              <a:rPr lang="en-US" dirty="0"/>
              <a:t>to the reduction of </a:t>
            </a:r>
            <a:r>
              <a:rPr lang="en-US" i="1" dirty="0"/>
              <a:t>greenhouse </a:t>
            </a:r>
            <a:r>
              <a:rPr lang="en-US" i="1" dirty="0" smtClean="0"/>
              <a:t>gas emissions</a:t>
            </a:r>
            <a:r>
              <a:rPr lang="en-US" dirty="0" smtClean="0"/>
              <a:t>.</a:t>
            </a:r>
          </a:p>
          <a:p>
            <a:pPr lvl="1"/>
            <a:r>
              <a:rPr lang="en-US" dirty="0"/>
              <a:t>Adapting to climate change is based on </a:t>
            </a:r>
            <a:r>
              <a:rPr lang="en-US" i="1" dirty="0" smtClean="0"/>
              <a:t>scientific findings</a:t>
            </a:r>
            <a:endParaRPr lang="en-US" dirty="0"/>
          </a:p>
        </p:txBody>
      </p:sp>
    </p:spTree>
    <p:extLst>
      <p:ext uri="{BB962C8B-B14F-4D97-AF65-F5344CB8AC3E}">
        <p14:creationId xmlns:p14="http://schemas.microsoft.com/office/powerpoint/2010/main" val="158584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Goals </a:t>
            </a:r>
            <a:r>
              <a:rPr lang="en-US" sz="4000" dirty="0"/>
              <a:t>and principles of adaptation</a:t>
            </a:r>
          </a:p>
        </p:txBody>
      </p:sp>
      <p:sp>
        <p:nvSpPr>
          <p:cNvPr id="3" name="Content Placeholder 2"/>
          <p:cNvSpPr>
            <a:spLocks noGrp="1"/>
          </p:cNvSpPr>
          <p:nvPr>
            <p:ph idx="1"/>
          </p:nvPr>
        </p:nvSpPr>
        <p:spPr/>
        <p:txBody>
          <a:bodyPr>
            <a:normAutofit lnSpcReduction="10000"/>
          </a:bodyPr>
          <a:lstStyle/>
          <a:p>
            <a:r>
              <a:rPr lang="en-US" b="1" dirty="0" smtClean="0"/>
              <a:t>Principles </a:t>
            </a:r>
            <a:r>
              <a:rPr lang="en-US" b="1" dirty="0"/>
              <a:t>in adapting to climate </a:t>
            </a:r>
            <a:r>
              <a:rPr lang="en-US" b="1" dirty="0" smtClean="0"/>
              <a:t>change continue</a:t>
            </a:r>
          </a:p>
          <a:p>
            <a:pPr lvl="1"/>
            <a:r>
              <a:rPr lang="en-US" dirty="0" smtClean="0"/>
              <a:t>Adapting </a:t>
            </a:r>
            <a:r>
              <a:rPr lang="en-US" dirty="0"/>
              <a:t>to climate change is based on a </a:t>
            </a:r>
            <a:r>
              <a:rPr lang="en-US" i="1" dirty="0" smtClean="0"/>
              <a:t>risk approach.</a:t>
            </a:r>
          </a:p>
          <a:p>
            <a:pPr lvl="1"/>
            <a:r>
              <a:rPr lang="en-US" dirty="0"/>
              <a:t>Existing </a:t>
            </a:r>
            <a:r>
              <a:rPr lang="en-US" i="1" dirty="0"/>
              <a:t>uncertainties </a:t>
            </a:r>
            <a:r>
              <a:rPr lang="en-US" dirty="0"/>
              <a:t>regarding the </a:t>
            </a:r>
            <a:r>
              <a:rPr lang="en-US" dirty="0" smtClean="0"/>
              <a:t>future development </a:t>
            </a:r>
            <a:r>
              <a:rPr lang="en-US" dirty="0"/>
              <a:t>of global greenhouse gas emissions</a:t>
            </a:r>
            <a:r>
              <a:rPr lang="en-US" dirty="0" smtClean="0"/>
              <a:t>, of </a:t>
            </a:r>
            <a:r>
              <a:rPr lang="en-US" dirty="0"/>
              <a:t>the global and regional climate and </a:t>
            </a:r>
            <a:r>
              <a:rPr lang="en-US" dirty="0" smtClean="0"/>
              <a:t>the impacts </a:t>
            </a:r>
            <a:r>
              <a:rPr lang="en-US" dirty="0"/>
              <a:t>of climate change </a:t>
            </a:r>
            <a:r>
              <a:rPr lang="en-US" dirty="0" smtClean="0"/>
              <a:t>are taken into account by developing robust measures.</a:t>
            </a:r>
          </a:p>
          <a:p>
            <a:pPr lvl="1"/>
            <a:r>
              <a:rPr lang="en-US" dirty="0" smtClean="0"/>
              <a:t>Differences </a:t>
            </a:r>
            <a:r>
              <a:rPr lang="en-US" dirty="0"/>
              <a:t>in response </a:t>
            </a:r>
            <a:r>
              <a:rPr lang="en-US" dirty="0" smtClean="0"/>
              <a:t>timescales among </a:t>
            </a:r>
            <a:r>
              <a:rPr lang="en-US" dirty="0"/>
              <a:t>different systems affected by </a:t>
            </a:r>
            <a:r>
              <a:rPr lang="en-US" dirty="0" smtClean="0"/>
              <a:t>climate change are taken into account in </a:t>
            </a:r>
            <a:r>
              <a:rPr lang="en-US" dirty="0"/>
              <a:t>planning and implementing </a:t>
            </a:r>
            <a:r>
              <a:rPr lang="en-US" dirty="0" smtClean="0"/>
              <a:t>adaptation strategies.</a:t>
            </a:r>
          </a:p>
          <a:p>
            <a:pPr lvl="1"/>
            <a:r>
              <a:rPr lang="en-US" dirty="0"/>
              <a:t>Switzerland takes part in </a:t>
            </a:r>
            <a:r>
              <a:rPr lang="en-US" i="1" dirty="0"/>
              <a:t>international </a:t>
            </a:r>
            <a:r>
              <a:rPr lang="en-US" i="1" dirty="0" smtClean="0"/>
              <a:t>exchanges of </a:t>
            </a:r>
            <a:r>
              <a:rPr lang="en-US" i="1" dirty="0"/>
              <a:t>experience </a:t>
            </a:r>
            <a:r>
              <a:rPr lang="en-US" dirty="0"/>
              <a:t>regarding adaptation to </a:t>
            </a:r>
            <a:r>
              <a:rPr lang="en-US" dirty="0" smtClean="0"/>
              <a:t>climate change.</a:t>
            </a:r>
          </a:p>
          <a:p>
            <a:pPr lvl="1"/>
            <a:r>
              <a:rPr lang="en-US" dirty="0"/>
              <a:t>The advances made in adapting to </a:t>
            </a:r>
            <a:r>
              <a:rPr lang="en-US" dirty="0" smtClean="0"/>
              <a:t>climate change </a:t>
            </a:r>
            <a:r>
              <a:rPr lang="en-US" dirty="0"/>
              <a:t>are regularly </a:t>
            </a:r>
            <a:r>
              <a:rPr lang="en-US" i="1" dirty="0" smtClean="0"/>
              <a:t>evaluated.</a:t>
            </a:r>
          </a:p>
          <a:p>
            <a:pPr lvl="1"/>
            <a:r>
              <a:rPr lang="en-US" dirty="0"/>
              <a:t>Adapting to climate change is a </a:t>
            </a:r>
            <a:r>
              <a:rPr lang="en-US" i="1" dirty="0" smtClean="0"/>
              <a:t>dynamic process (</a:t>
            </a:r>
            <a:r>
              <a:rPr lang="en-US" dirty="0" smtClean="0"/>
              <a:t>periodically revised </a:t>
            </a:r>
            <a:r>
              <a:rPr lang="en-US" dirty="0"/>
              <a:t>taking account of changes in the </a:t>
            </a:r>
            <a:r>
              <a:rPr lang="en-US" dirty="0" smtClean="0"/>
              <a:t>general conditions </a:t>
            </a:r>
            <a:r>
              <a:rPr lang="en-US" dirty="0"/>
              <a:t>and of new scientific </a:t>
            </a:r>
            <a:r>
              <a:rPr lang="en-US" dirty="0" smtClean="0"/>
              <a:t>findings)</a:t>
            </a:r>
            <a:r>
              <a:rPr lang="en-US" i="1" dirty="0" smtClean="0"/>
              <a:t>.</a:t>
            </a:r>
            <a:endParaRPr lang="en-US" dirty="0"/>
          </a:p>
        </p:txBody>
      </p:sp>
    </p:spTree>
    <p:extLst>
      <p:ext uri="{BB962C8B-B14F-4D97-AF65-F5344CB8AC3E}">
        <p14:creationId xmlns:p14="http://schemas.microsoft.com/office/powerpoint/2010/main" val="174266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a:t>In water management need for actions is considered to be particularly high in following areas: </a:t>
            </a:r>
          </a:p>
        </p:txBody>
      </p:sp>
      <p:sp>
        <p:nvSpPr>
          <p:cNvPr id="3" name="Content Placeholder 2"/>
          <p:cNvSpPr>
            <a:spLocks noGrp="1"/>
          </p:cNvSpPr>
          <p:nvPr>
            <p:ph idx="1"/>
          </p:nvPr>
        </p:nvSpPr>
        <p:spPr/>
        <p:txBody>
          <a:bodyPr/>
          <a:lstStyle/>
          <a:p>
            <a:r>
              <a:rPr lang="en-US" dirty="0"/>
              <a:t>Supply of drinking water, </a:t>
            </a:r>
          </a:p>
          <a:p>
            <a:r>
              <a:rPr lang="en-US" dirty="0"/>
              <a:t>Comprehensive management of water reservoirs, </a:t>
            </a:r>
          </a:p>
          <a:p>
            <a:r>
              <a:rPr lang="en-US" dirty="0"/>
              <a:t>Maintaining cooling efficiency in </a:t>
            </a:r>
            <a:r>
              <a:rPr lang="en-US" dirty="0" err="1"/>
              <a:t>watercooled</a:t>
            </a:r>
            <a:r>
              <a:rPr lang="en-US" dirty="0"/>
              <a:t> thermal power plants, </a:t>
            </a:r>
          </a:p>
          <a:p>
            <a:r>
              <a:rPr lang="en-US" dirty="0"/>
              <a:t>Irrigation</a:t>
            </a:r>
          </a:p>
          <a:p>
            <a:endParaRPr lang="fi-FI" dirty="0"/>
          </a:p>
        </p:txBody>
      </p:sp>
    </p:spTree>
    <p:extLst>
      <p:ext uri="{BB962C8B-B14F-4D97-AF65-F5344CB8AC3E}">
        <p14:creationId xmlns:p14="http://schemas.microsoft.com/office/powerpoint/2010/main" val="272728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There are also a moderate needs for action in the following water management fields: </a:t>
            </a:r>
            <a:r>
              <a:rPr lang="en-US" dirty="0"/>
              <a:t/>
            </a:r>
            <a:br>
              <a:rPr lang="en-US" dirty="0"/>
            </a:br>
            <a:endParaRPr lang="fi-FI" dirty="0"/>
          </a:p>
        </p:txBody>
      </p:sp>
      <p:sp>
        <p:nvSpPr>
          <p:cNvPr id="3" name="Content Placeholder 2"/>
          <p:cNvSpPr>
            <a:spLocks noGrp="1"/>
          </p:cNvSpPr>
          <p:nvPr>
            <p:ph idx="1"/>
          </p:nvPr>
        </p:nvSpPr>
        <p:spPr/>
        <p:txBody>
          <a:bodyPr/>
          <a:lstStyle/>
          <a:p>
            <a:r>
              <a:rPr lang="en-US" dirty="0" smtClean="0"/>
              <a:t>Use </a:t>
            </a:r>
            <a:r>
              <a:rPr lang="en-US" dirty="0"/>
              <a:t>of groundwater which is adversely affected by low-quality surface water </a:t>
            </a:r>
          </a:p>
          <a:p>
            <a:r>
              <a:rPr lang="en-US" dirty="0"/>
              <a:t>Effect of leached harmful substances to the quality of ground and surface water </a:t>
            </a:r>
          </a:p>
          <a:p>
            <a:r>
              <a:rPr lang="en-US" dirty="0"/>
              <a:t>Effect of soil erosion to farming practices </a:t>
            </a:r>
          </a:p>
          <a:p>
            <a:r>
              <a:rPr lang="en-US" dirty="0"/>
              <a:t>Effects of discharge pattern changes to power plants turbines performance </a:t>
            </a:r>
          </a:p>
          <a:p>
            <a:r>
              <a:rPr lang="en-US" dirty="0"/>
              <a:t>Changes in fish species and its impact on recreational fishing </a:t>
            </a:r>
          </a:p>
          <a:p>
            <a:r>
              <a:rPr lang="en-US" dirty="0"/>
              <a:t>Effects of discharge pattern changes and droughts to Rhine’s transport capacity</a:t>
            </a:r>
          </a:p>
          <a:p>
            <a:endParaRPr lang="fi-FI" dirty="0"/>
          </a:p>
        </p:txBody>
      </p:sp>
    </p:spTree>
    <p:extLst>
      <p:ext uri="{BB962C8B-B14F-4D97-AF65-F5344CB8AC3E}">
        <p14:creationId xmlns:p14="http://schemas.microsoft.com/office/powerpoint/2010/main" val="156203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Fields of action requiring adaptation in natural </a:t>
            </a:r>
            <a:r>
              <a:rPr lang="en-US" sz="4000"/>
              <a:t>hazards </a:t>
            </a:r>
            <a:r>
              <a:rPr lang="en-US" sz="4000" smtClean="0"/>
              <a:t>management:</a:t>
            </a:r>
            <a:endParaRPr lang="fi-FI" sz="4000" dirty="0"/>
          </a:p>
        </p:txBody>
      </p:sp>
      <p:sp>
        <p:nvSpPr>
          <p:cNvPr id="3" name="Content Placeholder 2"/>
          <p:cNvSpPr>
            <a:spLocks noGrp="1"/>
          </p:cNvSpPr>
          <p:nvPr>
            <p:ph idx="1"/>
          </p:nvPr>
        </p:nvSpPr>
        <p:spPr/>
        <p:txBody>
          <a:bodyPr/>
          <a:lstStyle/>
          <a:p>
            <a:r>
              <a:rPr lang="en-US" dirty="0"/>
              <a:t>Floods in alpine region particularly in early summer causing also accelerated erosion on steep slopes </a:t>
            </a:r>
          </a:p>
          <a:p>
            <a:r>
              <a:rPr lang="en-US" dirty="0"/>
              <a:t>Floods in </a:t>
            </a:r>
            <a:r>
              <a:rPr lang="en-US" dirty="0" err="1"/>
              <a:t>Mittelland</a:t>
            </a:r>
            <a:r>
              <a:rPr lang="en-US" dirty="0"/>
              <a:t> and the Jura </a:t>
            </a:r>
          </a:p>
          <a:p>
            <a:r>
              <a:rPr lang="en-US" dirty="0"/>
              <a:t>Torrential processes in Alpine region leading to increasingly frequent sudden landslides and risk of mudslides and debris avalanches</a:t>
            </a:r>
          </a:p>
          <a:p>
            <a:r>
              <a:rPr lang="en-US" dirty="0"/>
              <a:t>Gravitational processes in Alpine region leading to increased </a:t>
            </a:r>
            <a:r>
              <a:rPr lang="en-US" dirty="0" err="1"/>
              <a:t>rockfall</a:t>
            </a:r>
            <a:r>
              <a:rPr lang="en-US" dirty="0"/>
              <a:t> activity in many areas </a:t>
            </a:r>
          </a:p>
          <a:p>
            <a:r>
              <a:rPr lang="en-US" dirty="0"/>
              <a:t>Protection of forest from temperature rise, increasing drought and frequent storms</a:t>
            </a:r>
          </a:p>
          <a:p>
            <a:endParaRPr lang="fi-FI" dirty="0"/>
          </a:p>
        </p:txBody>
      </p:sp>
    </p:spTree>
    <p:extLst>
      <p:ext uri="{BB962C8B-B14F-4D97-AF65-F5344CB8AC3E}">
        <p14:creationId xmlns:p14="http://schemas.microsoft.com/office/powerpoint/2010/main" val="127470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Fields of action requiring adaptation in agriculture:</a:t>
            </a:r>
            <a:endParaRPr lang="fi-FI" sz="4000" dirty="0"/>
          </a:p>
        </p:txBody>
      </p:sp>
      <p:sp>
        <p:nvSpPr>
          <p:cNvPr id="3" name="Content Placeholder 2"/>
          <p:cNvSpPr>
            <a:spLocks noGrp="1"/>
          </p:cNvSpPr>
          <p:nvPr>
            <p:ph idx="1"/>
          </p:nvPr>
        </p:nvSpPr>
        <p:spPr/>
        <p:txBody>
          <a:bodyPr/>
          <a:lstStyle/>
          <a:p>
            <a:r>
              <a:rPr lang="en-US" dirty="0"/>
              <a:t>Site suitability for agricultural production (effects of climate change to landscape)</a:t>
            </a:r>
          </a:p>
          <a:p>
            <a:r>
              <a:rPr lang="en-US" dirty="0"/>
              <a:t>Heavy rainfall (increases the risk of soil erosion and leaching, particularly during periods of low vegetation)</a:t>
            </a:r>
          </a:p>
          <a:p>
            <a:r>
              <a:rPr lang="en-US" dirty="0"/>
              <a:t>Drought </a:t>
            </a:r>
          </a:p>
          <a:p>
            <a:r>
              <a:rPr lang="en-US" dirty="0"/>
              <a:t>Heat stress in plants and animals </a:t>
            </a:r>
          </a:p>
          <a:p>
            <a:r>
              <a:rPr lang="en-US" dirty="0"/>
              <a:t>Pests and diseases due to spread of new harmful organisms in crops and among farm animals</a:t>
            </a:r>
          </a:p>
          <a:p>
            <a:r>
              <a:rPr lang="en-US" dirty="0"/>
              <a:t>Price volatility caused by fluctuations in crop yields due to climate variability</a:t>
            </a:r>
          </a:p>
          <a:p>
            <a:endParaRPr lang="fi-FI" dirty="0"/>
          </a:p>
        </p:txBody>
      </p:sp>
    </p:spTree>
    <p:extLst>
      <p:ext uri="{BB962C8B-B14F-4D97-AF65-F5344CB8AC3E}">
        <p14:creationId xmlns:p14="http://schemas.microsoft.com/office/powerpoint/2010/main" val="428583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Fields of action requiring adaptation in forestry:</a:t>
            </a:r>
            <a:endParaRPr lang="fi-FI" sz="4000" dirty="0"/>
          </a:p>
        </p:txBody>
      </p:sp>
      <p:sp>
        <p:nvSpPr>
          <p:cNvPr id="3" name="Content Placeholder 2"/>
          <p:cNvSpPr>
            <a:spLocks noGrp="1"/>
          </p:cNvSpPr>
          <p:nvPr>
            <p:ph idx="1"/>
          </p:nvPr>
        </p:nvSpPr>
        <p:spPr/>
        <p:txBody>
          <a:bodyPr/>
          <a:lstStyle/>
          <a:p>
            <a:r>
              <a:rPr lang="en-US" dirty="0"/>
              <a:t>Critical protection forests </a:t>
            </a:r>
          </a:p>
          <a:p>
            <a:r>
              <a:rPr lang="en-US" dirty="0"/>
              <a:t>Conifer-rich forests in low-lying areas</a:t>
            </a:r>
          </a:p>
          <a:p>
            <a:r>
              <a:rPr lang="en-US" dirty="0"/>
              <a:t>Climate-sensitive forest sites </a:t>
            </a:r>
          </a:p>
          <a:p>
            <a:r>
              <a:rPr lang="en-US" dirty="0"/>
              <a:t>Other forest sites</a:t>
            </a:r>
          </a:p>
          <a:p>
            <a:endParaRPr lang="fi-FI" dirty="0"/>
          </a:p>
        </p:txBody>
      </p:sp>
    </p:spTree>
    <p:extLst>
      <p:ext uri="{BB962C8B-B14F-4D97-AF65-F5344CB8AC3E}">
        <p14:creationId xmlns:p14="http://schemas.microsoft.com/office/powerpoint/2010/main" val="158188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Fields of action requiring adaptation in the energy sector:</a:t>
            </a:r>
            <a:endParaRPr lang="fi-FI" sz="4000" dirty="0"/>
          </a:p>
        </p:txBody>
      </p:sp>
      <p:sp>
        <p:nvSpPr>
          <p:cNvPr id="3" name="Content Placeholder 2"/>
          <p:cNvSpPr>
            <a:spLocks noGrp="1"/>
          </p:cNvSpPr>
          <p:nvPr>
            <p:ph idx="1"/>
          </p:nvPr>
        </p:nvSpPr>
        <p:spPr/>
        <p:txBody>
          <a:bodyPr/>
          <a:lstStyle/>
          <a:p>
            <a:r>
              <a:rPr lang="en-US" dirty="0"/>
              <a:t>Energy demand for air conditioning and cooling of buildings </a:t>
            </a:r>
          </a:p>
          <a:p>
            <a:r>
              <a:rPr lang="en-US" dirty="0"/>
              <a:t>Generation of electricity from hydropower</a:t>
            </a:r>
          </a:p>
          <a:p>
            <a:r>
              <a:rPr lang="en-US" dirty="0"/>
              <a:t>Generation of electricity from thermal power plants</a:t>
            </a:r>
          </a:p>
          <a:p>
            <a:r>
              <a:rPr lang="en-US" dirty="0"/>
              <a:t>Maintenance and safety of transport infrastructure due to bedrock </a:t>
            </a:r>
            <a:r>
              <a:rPr lang="en-US" dirty="0" err="1"/>
              <a:t>destabilisation</a:t>
            </a:r>
            <a:r>
              <a:rPr lang="en-US" dirty="0"/>
              <a:t> and increased mass wasting</a:t>
            </a:r>
          </a:p>
          <a:p>
            <a:endParaRPr lang="fi-FI" dirty="0"/>
          </a:p>
        </p:txBody>
      </p:sp>
    </p:spTree>
    <p:extLst>
      <p:ext uri="{BB962C8B-B14F-4D97-AF65-F5344CB8AC3E}">
        <p14:creationId xmlns:p14="http://schemas.microsoft.com/office/powerpoint/2010/main" val="309289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Fields of action requiring adaptation in </a:t>
            </a:r>
            <a:r>
              <a:rPr lang="en-US" sz="4000" dirty="0" smtClean="0"/>
              <a:t>tourism:</a:t>
            </a:r>
            <a:endParaRPr lang="fi-FI" sz="4000" dirty="0"/>
          </a:p>
        </p:txBody>
      </p:sp>
      <p:sp>
        <p:nvSpPr>
          <p:cNvPr id="3" name="Content Placeholder 2"/>
          <p:cNvSpPr>
            <a:spLocks noGrp="1"/>
          </p:cNvSpPr>
          <p:nvPr>
            <p:ph idx="1"/>
          </p:nvPr>
        </p:nvSpPr>
        <p:spPr/>
        <p:txBody>
          <a:bodyPr/>
          <a:lstStyle/>
          <a:p>
            <a:r>
              <a:rPr lang="en-US" dirty="0"/>
              <a:t>Development of tourism supply</a:t>
            </a:r>
          </a:p>
          <a:p>
            <a:r>
              <a:rPr lang="en-US" dirty="0"/>
              <a:t>Hazard minimization due to weather extremes</a:t>
            </a:r>
          </a:p>
          <a:p>
            <a:r>
              <a:rPr lang="en-US" dirty="0"/>
              <a:t>Communication among the actors in the tourism industry in individual destinations to join forces</a:t>
            </a:r>
            <a:endParaRPr lang="en-US" dirty="0">
              <a:effectLst/>
            </a:endParaRPr>
          </a:p>
        </p:txBody>
      </p:sp>
    </p:spTree>
    <p:extLst>
      <p:ext uri="{BB962C8B-B14F-4D97-AF65-F5344CB8AC3E}">
        <p14:creationId xmlns:p14="http://schemas.microsoft.com/office/powerpoint/2010/main" val="411947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Fields of action requiring adaptation in biodiversity management</a:t>
            </a:r>
            <a:endParaRPr lang="fi-FI" sz="4000" dirty="0"/>
          </a:p>
        </p:txBody>
      </p:sp>
      <p:sp>
        <p:nvSpPr>
          <p:cNvPr id="3" name="Content Placeholder 2"/>
          <p:cNvSpPr>
            <a:spLocks noGrp="1"/>
          </p:cNvSpPr>
          <p:nvPr>
            <p:ph idx="1"/>
          </p:nvPr>
        </p:nvSpPr>
        <p:spPr/>
        <p:txBody>
          <a:bodyPr/>
          <a:lstStyle/>
          <a:p>
            <a:r>
              <a:rPr lang="en-US" dirty="0"/>
              <a:t>Gene pool for the long-term survival of species with a low capacity for adaptation and small populations.</a:t>
            </a:r>
          </a:p>
          <a:p>
            <a:r>
              <a:rPr lang="en-US" dirty="0"/>
              <a:t>Habitats and species with both a positive and a negative impact on species , and development of new habitats and communities.</a:t>
            </a:r>
          </a:p>
          <a:p>
            <a:r>
              <a:rPr lang="en-US" dirty="0"/>
              <a:t>Spread of invasive alien species</a:t>
            </a:r>
          </a:p>
          <a:p>
            <a:r>
              <a:rPr lang="en-US" dirty="0"/>
              <a:t>Biotope network /connectivity</a:t>
            </a:r>
          </a:p>
          <a:p>
            <a:r>
              <a:rPr lang="en-US" dirty="0"/>
              <a:t>Ecosystem services</a:t>
            </a:r>
          </a:p>
          <a:p>
            <a:endParaRPr lang="fi-FI" dirty="0"/>
          </a:p>
        </p:txBody>
      </p:sp>
    </p:spTree>
    <p:extLst>
      <p:ext uri="{BB962C8B-B14F-4D97-AF65-F5344CB8AC3E}">
        <p14:creationId xmlns:p14="http://schemas.microsoft.com/office/powerpoint/2010/main" val="50563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sz="4000" dirty="0" err="1" smtClean="0"/>
              <a:t>Background</a:t>
            </a:r>
            <a:r>
              <a:rPr lang="fi-FI" sz="4000" dirty="0" smtClean="0"/>
              <a:t> </a:t>
            </a:r>
            <a:r>
              <a:rPr lang="fi-FI" sz="4000" dirty="0" err="1" smtClean="0"/>
              <a:t>information</a:t>
            </a:r>
            <a:r>
              <a:rPr lang="fi-FI" sz="4000" dirty="0" smtClean="0"/>
              <a:t> </a:t>
            </a:r>
            <a:br>
              <a:rPr lang="fi-FI" sz="4000" dirty="0" smtClean="0"/>
            </a:br>
            <a:r>
              <a:rPr lang="fi-FI" sz="4000" dirty="0" smtClean="0"/>
              <a:t>of </a:t>
            </a:r>
            <a:r>
              <a:rPr lang="fi-FI" sz="4000" dirty="0" err="1" smtClean="0"/>
              <a:t>Switzerland</a:t>
            </a:r>
            <a:endParaRPr lang="en-US" sz="4000" dirty="0"/>
          </a:p>
        </p:txBody>
      </p:sp>
      <p:sp>
        <p:nvSpPr>
          <p:cNvPr id="3" name="Content Placeholder 2"/>
          <p:cNvSpPr>
            <a:spLocks noGrp="1"/>
          </p:cNvSpPr>
          <p:nvPr>
            <p:ph idx="1"/>
          </p:nvPr>
        </p:nvSpPr>
        <p:spPr/>
        <p:txBody>
          <a:bodyPr>
            <a:normAutofit fontScale="92500" lnSpcReduction="20000"/>
          </a:bodyPr>
          <a:lstStyle/>
          <a:p>
            <a:pPr lvl="1">
              <a:buFont typeface="Arial" panose="020B0604020202020204" pitchFamily="34" charset="0"/>
              <a:buChar char="•"/>
            </a:pPr>
            <a:r>
              <a:rPr lang="en-US" sz="2600" dirty="0" smtClean="0">
                <a:effectLst/>
              </a:rPr>
              <a:t>officially the </a:t>
            </a:r>
            <a:r>
              <a:rPr lang="en-US" sz="2600" b="1" dirty="0" smtClean="0">
                <a:effectLst/>
              </a:rPr>
              <a:t>Swiss Confederation</a:t>
            </a:r>
            <a:r>
              <a:rPr lang="en-US" sz="2600" dirty="0" smtClean="0">
                <a:effectLst/>
              </a:rPr>
              <a:t> is a federal parliamentary republic consisting of 26 cantons  </a:t>
            </a:r>
          </a:p>
          <a:p>
            <a:pPr lvl="1">
              <a:buFont typeface="Arial" panose="020B0604020202020204" pitchFamily="34" charset="0"/>
              <a:buChar char="•"/>
            </a:pPr>
            <a:r>
              <a:rPr lang="en-US" sz="2600" dirty="0" smtClean="0">
                <a:effectLst/>
              </a:rPr>
              <a:t>situated in Western and Central Europe bordered by Italy to the south, </a:t>
            </a:r>
            <a:r>
              <a:rPr lang="en-US" sz="2600" dirty="0" smtClean="0"/>
              <a:t>F</a:t>
            </a:r>
            <a:r>
              <a:rPr lang="en-US" sz="2600" dirty="0" smtClean="0">
                <a:effectLst/>
              </a:rPr>
              <a:t>rance to the west, Germany to the north, and Austria and Liechtenstein to the east </a:t>
            </a:r>
          </a:p>
          <a:p>
            <a:pPr lvl="1">
              <a:buFont typeface="Arial" panose="020B0604020202020204" pitchFamily="34" charset="0"/>
              <a:buChar char="•"/>
            </a:pPr>
            <a:r>
              <a:rPr lang="en-US" sz="2600" dirty="0" smtClean="0">
                <a:effectLst/>
              </a:rPr>
              <a:t>area  41,285 km</a:t>
            </a:r>
            <a:r>
              <a:rPr lang="en-US" sz="2600" baseline="30000" dirty="0" smtClean="0">
                <a:effectLst/>
              </a:rPr>
              <a:t>2</a:t>
            </a:r>
            <a:r>
              <a:rPr lang="en-US" sz="2600" dirty="0" smtClean="0">
                <a:effectLst/>
              </a:rPr>
              <a:t> </a:t>
            </a:r>
          </a:p>
          <a:p>
            <a:pPr lvl="1">
              <a:buFont typeface="Arial" panose="020B0604020202020204" pitchFamily="34" charset="0"/>
              <a:buChar char="•"/>
            </a:pPr>
            <a:r>
              <a:rPr lang="en-US" sz="2600" dirty="0" smtClean="0">
                <a:effectLst/>
              </a:rPr>
              <a:t>population 8.2 million people</a:t>
            </a:r>
          </a:p>
          <a:p>
            <a:pPr lvl="1">
              <a:buFont typeface="Arial" panose="020B0604020202020204" pitchFamily="34" charset="0"/>
              <a:buChar char="•"/>
            </a:pPr>
            <a:r>
              <a:rPr lang="en-US" sz="2600" dirty="0" smtClean="0">
                <a:effectLst/>
              </a:rPr>
              <a:t>contains three basic topographical areas: the Swiss Alps to the south, the Swiss Plateau or Central Plateau, and the Jura mountains on the west</a:t>
            </a:r>
          </a:p>
          <a:p>
            <a:pPr lvl="1">
              <a:buFont typeface="Arial" panose="020B0604020202020204" pitchFamily="34" charset="0"/>
              <a:buChar char="•"/>
            </a:pPr>
            <a:r>
              <a:rPr lang="en-US" sz="2600" dirty="0" smtClean="0"/>
              <a:t>c</a:t>
            </a:r>
            <a:r>
              <a:rPr lang="en-US" sz="2600" dirty="0" smtClean="0">
                <a:effectLst/>
              </a:rPr>
              <a:t>itizens concentrated mostly on the Plateau  </a:t>
            </a:r>
          </a:p>
          <a:p>
            <a:pPr lvl="1"/>
            <a:endParaRPr lang="en-US" dirty="0" smtClean="0"/>
          </a:p>
          <a:p>
            <a:pPr lvl="1"/>
            <a:endParaRPr lang="en-US" dirty="0" smtClean="0">
              <a:effectLst/>
            </a:endParaRPr>
          </a:p>
        </p:txBody>
      </p:sp>
    </p:spTree>
    <p:extLst>
      <p:ext uri="{BB962C8B-B14F-4D97-AF65-F5344CB8AC3E}">
        <p14:creationId xmlns:p14="http://schemas.microsoft.com/office/powerpoint/2010/main" val="189392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Fields of action requiring adaptation in the health sector</a:t>
            </a:r>
            <a:endParaRPr lang="fi-FI" sz="4000" dirty="0"/>
          </a:p>
        </p:txBody>
      </p:sp>
      <p:sp>
        <p:nvSpPr>
          <p:cNvPr id="3" name="Content Placeholder 2"/>
          <p:cNvSpPr>
            <a:spLocks noGrp="1"/>
          </p:cNvSpPr>
          <p:nvPr>
            <p:ph idx="1"/>
          </p:nvPr>
        </p:nvSpPr>
        <p:spPr/>
        <p:txBody>
          <a:bodyPr/>
          <a:lstStyle/>
          <a:p>
            <a:r>
              <a:rPr lang="en-US" dirty="0"/>
              <a:t>Vector-borne diseases (humans and animals)</a:t>
            </a:r>
          </a:p>
          <a:p>
            <a:r>
              <a:rPr lang="en-US" dirty="0"/>
              <a:t>Effects of heat (humans and animals) to cardiovascular conditions, dehydration, overheating and impaired performance. </a:t>
            </a:r>
          </a:p>
          <a:p>
            <a:r>
              <a:rPr lang="en-US" dirty="0"/>
              <a:t>Food- and water-borne diseases (humans) </a:t>
            </a:r>
          </a:p>
          <a:p>
            <a:endParaRPr lang="fi-FI" dirty="0"/>
          </a:p>
        </p:txBody>
      </p:sp>
    </p:spTree>
    <p:extLst>
      <p:ext uri="{BB962C8B-B14F-4D97-AF65-F5344CB8AC3E}">
        <p14:creationId xmlns:p14="http://schemas.microsoft.com/office/powerpoint/2010/main" val="110504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Fields of action requiring adaptation in spatial </a:t>
            </a:r>
            <a:r>
              <a:rPr lang="en-US" sz="4000" dirty="0" smtClean="0"/>
              <a:t>development</a:t>
            </a:r>
            <a:endParaRPr lang="fi-FI" sz="4000" dirty="0"/>
          </a:p>
        </p:txBody>
      </p:sp>
      <p:sp>
        <p:nvSpPr>
          <p:cNvPr id="3" name="Content Placeholder 2"/>
          <p:cNvSpPr>
            <a:spLocks noGrp="1"/>
          </p:cNvSpPr>
          <p:nvPr>
            <p:ph idx="1"/>
          </p:nvPr>
        </p:nvSpPr>
        <p:spPr/>
        <p:txBody>
          <a:bodyPr/>
          <a:lstStyle/>
          <a:p>
            <a:r>
              <a:rPr lang="en-US" dirty="0"/>
              <a:t>Quality of life in cities and agglomerations</a:t>
            </a:r>
          </a:p>
          <a:p>
            <a:r>
              <a:rPr lang="en-US" dirty="0"/>
              <a:t>Tourism</a:t>
            </a:r>
          </a:p>
          <a:p>
            <a:r>
              <a:rPr lang="en-US" dirty="0"/>
              <a:t>Natural hazards</a:t>
            </a:r>
          </a:p>
          <a:p>
            <a:endParaRPr lang="fi-FI" dirty="0"/>
          </a:p>
        </p:txBody>
      </p:sp>
    </p:spTree>
    <p:extLst>
      <p:ext uri="{BB962C8B-B14F-4D97-AF65-F5344CB8AC3E}">
        <p14:creationId xmlns:p14="http://schemas.microsoft.com/office/powerpoint/2010/main" val="338737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Role of federal offices in strategy development</a:t>
            </a:r>
            <a:endParaRPr lang="fi-FI" sz="4000" dirty="0"/>
          </a:p>
        </p:txBody>
      </p:sp>
      <p:sp>
        <p:nvSpPr>
          <p:cNvPr id="3" name="Content Placeholder 2"/>
          <p:cNvSpPr>
            <a:spLocks noGrp="1"/>
          </p:cNvSpPr>
          <p:nvPr>
            <p:ph idx="1"/>
          </p:nvPr>
        </p:nvSpPr>
        <p:spPr/>
        <p:txBody>
          <a:bodyPr>
            <a:normAutofit fontScale="85000" lnSpcReduction="20000"/>
          </a:bodyPr>
          <a:lstStyle/>
          <a:p>
            <a:r>
              <a:rPr lang="en-US" dirty="0"/>
              <a:t>The FOEN is responsible both for drafting the first part of the adaptation strategy and for coordinating the drafting of the action plan. The adaptation strategy forms the basis for the federal offices’ coordinated course of action for adapting to climate change. This is a long-term task. List of the federal offices that are primarily responsible for dealing as interfaces between the fields of action: </a:t>
            </a:r>
          </a:p>
          <a:p>
            <a:r>
              <a:rPr lang="en-US" dirty="0"/>
              <a:t>Federal Office for Spatial Development (ARE)</a:t>
            </a:r>
          </a:p>
          <a:p>
            <a:r>
              <a:rPr lang="en-US" dirty="0"/>
              <a:t>Federal Office for Civil Protection (FOCP)</a:t>
            </a:r>
          </a:p>
          <a:p>
            <a:r>
              <a:rPr lang="en-US" dirty="0"/>
              <a:t>Federal Office for the Environment (FOEN)</a:t>
            </a:r>
          </a:p>
          <a:p>
            <a:r>
              <a:rPr lang="en-US" dirty="0"/>
              <a:t>Federal Office of Public Health (FOPH)</a:t>
            </a:r>
          </a:p>
          <a:p>
            <a:r>
              <a:rPr lang="en-US" dirty="0"/>
              <a:t>Swiss Federal Office of Energy (SFOE)</a:t>
            </a:r>
          </a:p>
          <a:p>
            <a:r>
              <a:rPr lang="en-US" dirty="0"/>
              <a:t>Federal Office for Agriculture (FOAG)</a:t>
            </a:r>
          </a:p>
          <a:p>
            <a:r>
              <a:rPr lang="en-US" dirty="0"/>
              <a:t>Federal Veterinary Office (FVO)</a:t>
            </a:r>
          </a:p>
          <a:p>
            <a:r>
              <a:rPr lang="en-US" dirty="0"/>
              <a:t>Federal Finance Administration (FFA)</a:t>
            </a:r>
          </a:p>
          <a:p>
            <a:r>
              <a:rPr lang="en-US" dirty="0"/>
              <a:t>Federal Office for Meteorology and Climatology (</a:t>
            </a:r>
            <a:r>
              <a:rPr lang="en-US" dirty="0" err="1"/>
              <a:t>MeteoSwiss</a:t>
            </a:r>
            <a:r>
              <a:rPr lang="en-US" dirty="0"/>
              <a:t>)</a:t>
            </a:r>
          </a:p>
          <a:p>
            <a:r>
              <a:rPr lang="en-US" dirty="0"/>
              <a:t>State Secretariat for Economic Affairs (SECO)</a:t>
            </a:r>
          </a:p>
          <a:p>
            <a:endParaRPr lang="fi-FI" dirty="0"/>
          </a:p>
        </p:txBody>
      </p:sp>
    </p:spTree>
    <p:extLst>
      <p:ext uri="{BB962C8B-B14F-4D97-AF65-F5344CB8AC3E}">
        <p14:creationId xmlns:p14="http://schemas.microsoft.com/office/powerpoint/2010/main" val="190574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Interfaces between adaptation strategy</a:t>
            </a:r>
            <a:br>
              <a:rPr lang="en-US" sz="4000" dirty="0"/>
            </a:br>
            <a:r>
              <a:rPr lang="en-US" sz="4000" dirty="0"/>
              <a:t>and other strategies and policies</a:t>
            </a:r>
          </a:p>
        </p:txBody>
      </p:sp>
      <p:sp>
        <p:nvSpPr>
          <p:cNvPr id="3" name="Content Placeholder 2"/>
          <p:cNvSpPr>
            <a:spLocks noGrp="1"/>
          </p:cNvSpPr>
          <p:nvPr>
            <p:ph idx="1"/>
          </p:nvPr>
        </p:nvSpPr>
        <p:spPr/>
        <p:txBody>
          <a:bodyPr/>
          <a:lstStyle/>
          <a:p>
            <a:r>
              <a:rPr lang="en-US" dirty="0"/>
              <a:t>The adaptation strategy will be coordinated with the</a:t>
            </a:r>
          </a:p>
          <a:p>
            <a:pPr marL="0" indent="0">
              <a:buNone/>
            </a:pPr>
            <a:r>
              <a:rPr lang="en-US" dirty="0" smtClean="0"/>
              <a:t>     Federal </a:t>
            </a:r>
            <a:r>
              <a:rPr lang="en-US" dirty="0"/>
              <a:t>Council’s “Sustainable Development Strategy”</a:t>
            </a:r>
          </a:p>
          <a:p>
            <a:pPr marL="0" indent="0">
              <a:buNone/>
            </a:pPr>
            <a:r>
              <a:rPr lang="en-US" dirty="0" smtClean="0"/>
              <a:t>      action </a:t>
            </a:r>
            <a:r>
              <a:rPr lang="en-US" dirty="0"/>
              <a:t>plan for the legislative period 2012–15</a:t>
            </a:r>
            <a:r>
              <a:rPr lang="en-US" dirty="0" smtClean="0"/>
              <a:t>.</a:t>
            </a:r>
          </a:p>
          <a:p>
            <a:pPr marL="0" indent="0">
              <a:buNone/>
            </a:pPr>
            <a:endParaRPr lang="en-US" dirty="0"/>
          </a:p>
          <a:p>
            <a:r>
              <a:rPr lang="en-US" dirty="0"/>
              <a:t>There are numerous interfaces and overlaps with</a:t>
            </a:r>
          </a:p>
          <a:p>
            <a:pPr marL="0" indent="0">
              <a:buNone/>
            </a:pPr>
            <a:r>
              <a:rPr lang="en-US" dirty="0"/>
              <a:t> </a:t>
            </a:r>
            <a:r>
              <a:rPr lang="en-US" dirty="0" smtClean="0"/>
              <a:t>     the </a:t>
            </a:r>
            <a:r>
              <a:rPr lang="en-US" dirty="0" err="1"/>
              <a:t>sectoral</a:t>
            </a:r>
            <a:r>
              <a:rPr lang="en-US" dirty="0"/>
              <a:t> </a:t>
            </a:r>
            <a:r>
              <a:rPr lang="en-US" dirty="0" err="1"/>
              <a:t>programmes</a:t>
            </a:r>
            <a:r>
              <a:rPr lang="en-US" dirty="0"/>
              <a:t>, strategies and policies.</a:t>
            </a:r>
          </a:p>
        </p:txBody>
      </p:sp>
    </p:spTree>
    <p:extLst>
      <p:ext uri="{BB962C8B-B14F-4D97-AF65-F5344CB8AC3E}">
        <p14:creationId xmlns:p14="http://schemas.microsoft.com/office/powerpoint/2010/main" val="166854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9262334" cy="1240546"/>
          </a:xfrm>
        </p:spPr>
        <p:txBody>
          <a:bodyPr>
            <a:normAutofit/>
          </a:bodyPr>
          <a:lstStyle/>
          <a:p>
            <a:pPr algn="l"/>
            <a:r>
              <a:rPr lang="fi-FI" sz="4000" dirty="0" err="1" smtClean="0"/>
              <a:t>Thank</a:t>
            </a:r>
            <a:r>
              <a:rPr lang="fi-FI" sz="4000" dirty="0" smtClean="0"/>
              <a:t> </a:t>
            </a:r>
            <a:r>
              <a:rPr lang="fi-FI" sz="4000" dirty="0" err="1" smtClean="0"/>
              <a:t>you</a:t>
            </a:r>
            <a:r>
              <a:rPr lang="fi-FI" sz="4000" dirty="0" smtClean="0"/>
              <a:t>!</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015" y="1800224"/>
            <a:ext cx="7506319" cy="389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8014" y="5784891"/>
            <a:ext cx="9673985" cy="261610"/>
          </a:xfrm>
          <a:prstGeom prst="rect">
            <a:avLst/>
          </a:prstGeom>
        </p:spPr>
        <p:txBody>
          <a:bodyPr wrap="square">
            <a:spAutoFit/>
          </a:bodyPr>
          <a:lstStyle/>
          <a:p>
            <a:r>
              <a:rPr lang="en-US" sz="1100" dirty="0" smtClean="0"/>
              <a:t>The Engadin Valley. Photo by </a:t>
            </a:r>
            <a:r>
              <a:rPr lang="en-US" sz="1100" dirty="0" err="1" smtClean="0"/>
              <a:t>Biovit</a:t>
            </a:r>
            <a:r>
              <a:rPr lang="en-US" sz="1100" dirty="0" smtClean="0"/>
              <a:t>   http://commons.wikimedia.org/wiki/File:Engadine.jpg#/media/File:Engadine.jpg</a:t>
            </a:r>
            <a:endParaRPr lang="en-US" sz="1100" dirty="0"/>
          </a:p>
        </p:txBody>
      </p:sp>
    </p:spTree>
    <p:extLst>
      <p:ext uri="{BB962C8B-B14F-4D97-AF65-F5344CB8AC3E}">
        <p14:creationId xmlns:p14="http://schemas.microsoft.com/office/powerpoint/2010/main" val="298937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sz="4000" dirty="0" err="1"/>
              <a:t>Background</a:t>
            </a:r>
            <a:r>
              <a:rPr lang="fi-FI" sz="4000" dirty="0"/>
              <a:t> </a:t>
            </a:r>
            <a:r>
              <a:rPr lang="fi-FI" sz="4000" dirty="0" err="1"/>
              <a:t>information</a:t>
            </a:r>
            <a:r>
              <a:rPr lang="fi-FI" sz="4000" dirty="0"/>
              <a:t> </a:t>
            </a:r>
            <a:br>
              <a:rPr lang="fi-FI" sz="4000" dirty="0"/>
            </a:br>
            <a:r>
              <a:rPr lang="fi-FI" sz="4000" dirty="0"/>
              <a:t>of </a:t>
            </a:r>
            <a:r>
              <a:rPr lang="fi-FI" sz="4000" dirty="0" err="1"/>
              <a:t>Switzerland</a:t>
            </a:r>
            <a:endParaRPr lang="en-US" sz="4000"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dirty="0" smtClean="0">
                <a:effectLst/>
              </a:rPr>
              <a:t>more than 1500 lakes, contains 6% of Europe's stock of fresh water</a:t>
            </a:r>
          </a:p>
          <a:p>
            <a:pPr lvl="1">
              <a:buFont typeface="Arial" panose="020B0604020202020204" pitchFamily="34" charset="0"/>
              <a:buChar char="•"/>
            </a:pPr>
            <a:r>
              <a:rPr lang="en-US" sz="2400" dirty="0" smtClean="0">
                <a:effectLst/>
              </a:rPr>
              <a:t>lakes and glaciers cover about 6% of the national territory</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184" y="2605286"/>
            <a:ext cx="8053912" cy="32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5413" y="6168660"/>
            <a:ext cx="11856640" cy="230832"/>
          </a:xfrm>
          <a:prstGeom prst="rect">
            <a:avLst/>
          </a:prstGeom>
        </p:spPr>
        <p:txBody>
          <a:bodyPr wrap="square">
            <a:spAutoFit/>
          </a:bodyPr>
          <a:lstStyle/>
          <a:p>
            <a:r>
              <a:rPr lang="en-US" sz="900" dirty="0" smtClean="0"/>
              <a:t>Original: Captain Blood (de.wikipedia.org) Wikimedia Commons http://commons.wikimedia.org/wiki/File:Schweiz_topo.png </a:t>
            </a:r>
            <a:r>
              <a:rPr lang="en-US" sz="900" dirty="0" err="1" smtClean="0"/>
              <a:t>Lisenssi</a:t>
            </a:r>
            <a:r>
              <a:rPr lang="en-US" sz="900" dirty="0" smtClean="0"/>
              <a:t>: CC-BY-SA-3.0 (www.creativecommons.org/licenses/by-sa/3.0/) </a:t>
            </a:r>
            <a:endParaRPr lang="en-US" sz="900" dirty="0"/>
          </a:p>
        </p:txBody>
      </p:sp>
    </p:spTree>
    <p:extLst>
      <p:ext uri="{BB962C8B-B14F-4D97-AF65-F5344CB8AC3E}">
        <p14:creationId xmlns:p14="http://schemas.microsoft.com/office/powerpoint/2010/main" val="175984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The </a:t>
            </a:r>
            <a:r>
              <a:rPr lang="en-US" sz="4000" dirty="0"/>
              <a:t>aims/goals of the </a:t>
            </a:r>
            <a:r>
              <a:rPr lang="en-US" sz="4000" dirty="0" smtClean="0"/>
              <a:t>strategy</a:t>
            </a:r>
            <a:br>
              <a:rPr lang="en-US" sz="4000" dirty="0" smtClean="0"/>
            </a:br>
            <a:r>
              <a:rPr lang="en-US" sz="4000" dirty="0" smtClean="0"/>
              <a:t>&amp; </a:t>
            </a:r>
            <a:br>
              <a:rPr lang="en-US" sz="4000" dirty="0" smtClean="0"/>
            </a:br>
            <a:r>
              <a:rPr lang="en-US" sz="4000" dirty="0" smtClean="0"/>
              <a:t>the </a:t>
            </a:r>
            <a:r>
              <a:rPr lang="en-US" sz="4000" dirty="0"/>
              <a:t>desired impacts and </a:t>
            </a:r>
            <a:r>
              <a:rPr lang="en-US" sz="4000" dirty="0" smtClean="0"/>
              <a:t>outcomes</a:t>
            </a:r>
            <a:endParaRPr lang="fi-FI" sz="4000"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adaptation strategy is divided into two parts. The first part, describes the goals, challenges and fields of action in adapting to climate change. The second part, due to be available by the end of 2013, will build on this, presenting a plan of action which brings together specific adaptation </a:t>
            </a:r>
            <a:r>
              <a:rPr lang="en-US" dirty="0" smtClean="0"/>
              <a:t>measures.</a:t>
            </a:r>
          </a:p>
          <a:p>
            <a:r>
              <a:rPr lang="en-US" dirty="0"/>
              <a:t>The first part of the strategy considers how we can adapt in a range of areas, from water management, natural hazard management, agriculture and forestry to energy, tourism, biodiversity management, health and spatial development</a:t>
            </a:r>
            <a:r>
              <a:rPr lang="en-US" dirty="0" smtClean="0"/>
              <a:t>.</a:t>
            </a:r>
          </a:p>
          <a:p>
            <a:r>
              <a:rPr lang="en-US" dirty="0"/>
              <a:t>Fields of action for adapting in these sectors are defined, adaptation goals formulated and possible ways of achieving these goals outlined</a:t>
            </a:r>
            <a:r>
              <a:rPr lang="en-US" dirty="0" smtClean="0"/>
              <a:t>.</a:t>
            </a:r>
          </a:p>
          <a:p>
            <a:r>
              <a:rPr lang="en-US" dirty="0" smtClean="0"/>
              <a:t>The goal is to </a:t>
            </a:r>
            <a:r>
              <a:rPr lang="en-US" dirty="0"/>
              <a:t>use existing synergies in adapting to climate change to the full, and avoid and resolve conflicting </a:t>
            </a:r>
            <a:r>
              <a:rPr lang="en-US" dirty="0" smtClean="0"/>
              <a:t>objectives.</a:t>
            </a:r>
            <a:endParaRPr lang="fi-FI" dirty="0"/>
          </a:p>
        </p:txBody>
      </p:sp>
    </p:spTree>
    <p:extLst>
      <p:ext uri="{BB962C8B-B14F-4D97-AF65-F5344CB8AC3E}">
        <p14:creationId xmlns:p14="http://schemas.microsoft.com/office/powerpoint/2010/main" val="658981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The most important challenges</a:t>
            </a:r>
            <a:br>
              <a:rPr lang="en-US" sz="3600" dirty="0"/>
            </a:br>
            <a:r>
              <a:rPr lang="en-US" sz="3600" dirty="0"/>
              <a:t>arising directly from the effects of climate</a:t>
            </a:r>
            <a:br>
              <a:rPr lang="en-US" sz="3600" dirty="0"/>
            </a:br>
            <a:r>
              <a:rPr lang="en-US" sz="3600" dirty="0"/>
              <a:t>change in Switzerland and to which the country</a:t>
            </a:r>
            <a:br>
              <a:rPr lang="en-US" sz="3600" dirty="0"/>
            </a:br>
            <a:r>
              <a:rPr lang="en-US" sz="3600" dirty="0"/>
              <a:t>must </a:t>
            </a:r>
            <a:r>
              <a:rPr lang="en-US" sz="3600" dirty="0" smtClean="0"/>
              <a:t>adapt:</a:t>
            </a:r>
            <a:endParaRPr lang="en-US" sz="3600"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smtClean="0"/>
              <a:t>Greater </a:t>
            </a:r>
            <a:r>
              <a:rPr lang="en-US" dirty="0"/>
              <a:t>heat stress in agglomerations and </a:t>
            </a:r>
            <a:r>
              <a:rPr lang="en-US" dirty="0" smtClean="0"/>
              <a:t>cities</a:t>
            </a:r>
          </a:p>
          <a:p>
            <a:pPr lvl="1"/>
            <a:r>
              <a:rPr lang="en-US" dirty="0"/>
              <a:t>Regions affected: Agglomerations and cities</a:t>
            </a:r>
            <a:endParaRPr lang="en-US" sz="3400" dirty="0"/>
          </a:p>
          <a:p>
            <a:pPr lvl="1"/>
            <a:r>
              <a:rPr lang="en-US" dirty="0"/>
              <a:t>Sectors affected: Spatial development, health, </a:t>
            </a:r>
            <a:r>
              <a:rPr lang="en-US" dirty="0" smtClean="0"/>
              <a:t>energy</a:t>
            </a:r>
          </a:p>
          <a:p>
            <a:pPr lvl="1"/>
            <a:endParaRPr lang="en-US" sz="3400" dirty="0"/>
          </a:p>
          <a:p>
            <a:pPr marL="457200" indent="-457200">
              <a:buFont typeface="+mj-lt"/>
              <a:buAutoNum type="arabicPeriod"/>
            </a:pPr>
            <a:r>
              <a:rPr lang="en-US" dirty="0" smtClean="0"/>
              <a:t>Increasing </a:t>
            </a:r>
            <a:r>
              <a:rPr lang="en-US" dirty="0"/>
              <a:t>levels of summer </a:t>
            </a:r>
            <a:r>
              <a:rPr lang="en-US" dirty="0" smtClean="0"/>
              <a:t>drought</a:t>
            </a:r>
          </a:p>
          <a:p>
            <a:pPr lvl="1"/>
            <a:r>
              <a:rPr lang="en-US" dirty="0"/>
              <a:t>Regions affected: Jura, Southern Alps, inner-alpine dry valleys, small and medium-sized catchment areas in </a:t>
            </a:r>
            <a:r>
              <a:rPr lang="en-US" dirty="0" err="1"/>
              <a:t>Mittelland</a:t>
            </a:r>
            <a:r>
              <a:rPr lang="en-US" dirty="0"/>
              <a:t>, Rhine Valley</a:t>
            </a:r>
            <a:endParaRPr lang="en-US" sz="3400" dirty="0"/>
          </a:p>
          <a:p>
            <a:pPr lvl="1"/>
            <a:r>
              <a:rPr lang="en-US" dirty="0"/>
              <a:t>Sectors affected: Water management, agriculture, forestry, energy, biodiversity management, spatial </a:t>
            </a:r>
            <a:r>
              <a:rPr lang="en-US" dirty="0" smtClean="0"/>
              <a:t>development</a:t>
            </a:r>
          </a:p>
          <a:p>
            <a:pPr marL="0" lvl="1" indent="0">
              <a:buNone/>
            </a:pPr>
            <a:endParaRPr lang="en-US" dirty="0"/>
          </a:p>
          <a:p>
            <a:pPr marL="457200" indent="-457200">
              <a:buFont typeface="+mj-lt"/>
              <a:buAutoNum type="arabicPeriod"/>
            </a:pPr>
            <a:r>
              <a:rPr lang="en-US" dirty="0" smtClean="0"/>
              <a:t>Greater </a:t>
            </a:r>
            <a:r>
              <a:rPr lang="en-US" dirty="0"/>
              <a:t>risk of </a:t>
            </a:r>
            <a:r>
              <a:rPr lang="en-US" dirty="0" smtClean="0"/>
              <a:t>flooding</a:t>
            </a:r>
          </a:p>
          <a:p>
            <a:pPr lvl="1"/>
            <a:r>
              <a:rPr lang="en-US" dirty="0"/>
              <a:t>Regions affected: Whole of Switzerland</a:t>
            </a:r>
            <a:endParaRPr lang="en-US" sz="3400" dirty="0"/>
          </a:p>
          <a:p>
            <a:pPr lvl="1"/>
            <a:r>
              <a:rPr lang="en-US" dirty="0"/>
              <a:t>Sectors affected: Water management, natural hazards management, agriculture, energy, tourism, spatial development</a:t>
            </a:r>
            <a:endParaRPr lang="en-US" sz="3400" dirty="0"/>
          </a:p>
          <a:p>
            <a:pPr marL="0" indent="0">
              <a:buNone/>
            </a:pPr>
            <a:r>
              <a:rPr lang="en-US" dirty="0"/>
              <a:t> </a:t>
            </a:r>
            <a:endParaRPr lang="en-US" sz="3600" dirty="0"/>
          </a:p>
          <a:p>
            <a:pPr lvl="1"/>
            <a:endParaRPr lang="en-US" dirty="0"/>
          </a:p>
        </p:txBody>
      </p:sp>
    </p:spTree>
    <p:extLst>
      <p:ext uri="{BB962C8B-B14F-4D97-AF65-F5344CB8AC3E}">
        <p14:creationId xmlns:p14="http://schemas.microsoft.com/office/powerpoint/2010/main" val="65398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The most important challenges</a:t>
            </a:r>
            <a:br>
              <a:rPr lang="en-US" sz="3600" dirty="0"/>
            </a:br>
            <a:r>
              <a:rPr lang="en-US" sz="3600" dirty="0"/>
              <a:t>arising directly from the effects of climate</a:t>
            </a:r>
            <a:br>
              <a:rPr lang="en-US" sz="3600" dirty="0"/>
            </a:br>
            <a:r>
              <a:rPr lang="en-US" sz="3600" dirty="0"/>
              <a:t>change in Switzerland and to which the country</a:t>
            </a:r>
            <a:br>
              <a:rPr lang="en-US" sz="3600" dirty="0"/>
            </a:br>
            <a:r>
              <a:rPr lang="en-US" sz="3600" dirty="0"/>
              <a:t>must adapt are</a:t>
            </a:r>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startAt="4"/>
            </a:pPr>
            <a:r>
              <a:rPr lang="en-US" dirty="0" smtClean="0"/>
              <a:t>Decreasing </a:t>
            </a:r>
            <a:r>
              <a:rPr lang="en-US" dirty="0"/>
              <a:t>slope stability and more frequent </a:t>
            </a:r>
            <a:r>
              <a:rPr lang="en-US" dirty="0" smtClean="0"/>
              <a:t>mass       wasting</a:t>
            </a:r>
            <a:endParaRPr lang="en-US" dirty="0"/>
          </a:p>
          <a:p>
            <a:pPr lvl="1"/>
            <a:r>
              <a:rPr lang="en-US" dirty="0" smtClean="0"/>
              <a:t>Regions </a:t>
            </a:r>
            <a:r>
              <a:rPr lang="en-US" dirty="0"/>
              <a:t>affected: Alpine region Jura</a:t>
            </a:r>
          </a:p>
          <a:p>
            <a:pPr lvl="1"/>
            <a:r>
              <a:rPr lang="en-US" dirty="0"/>
              <a:t>Sectors affected: Natural hazards management, agriculture, forestry, energy, tourism, spatial development </a:t>
            </a:r>
            <a:endParaRPr lang="en-US" dirty="0" smtClean="0"/>
          </a:p>
          <a:p>
            <a:pPr lvl="1"/>
            <a:endParaRPr lang="en-US" dirty="0"/>
          </a:p>
          <a:p>
            <a:pPr marL="457200" indent="-457200">
              <a:buFont typeface="+mj-lt"/>
              <a:buAutoNum type="arabicPeriod" startAt="5"/>
            </a:pPr>
            <a:r>
              <a:rPr lang="en-US" dirty="0" smtClean="0"/>
              <a:t>Rising snowline</a:t>
            </a:r>
          </a:p>
          <a:p>
            <a:pPr lvl="1"/>
            <a:r>
              <a:rPr lang="en-US" dirty="0"/>
              <a:t>Regions affected: Alpine region, Jura</a:t>
            </a:r>
            <a:endParaRPr lang="en-US" sz="3400" dirty="0"/>
          </a:p>
          <a:p>
            <a:pPr lvl="1"/>
            <a:r>
              <a:rPr lang="en-US" dirty="0"/>
              <a:t>Sectors affected: Water management, natural hazards management, energy, tourism, spatial development </a:t>
            </a:r>
            <a:endParaRPr lang="en-US" dirty="0" smtClean="0"/>
          </a:p>
          <a:p>
            <a:pPr marL="0" lvl="1" indent="0">
              <a:buNone/>
            </a:pPr>
            <a:endParaRPr lang="en-US" sz="3400" dirty="0"/>
          </a:p>
          <a:p>
            <a:pPr marL="457200" indent="-457200">
              <a:buFont typeface="+mj-lt"/>
              <a:buAutoNum type="arabicPeriod" startAt="6"/>
            </a:pPr>
            <a:r>
              <a:rPr lang="en-US" dirty="0" smtClean="0"/>
              <a:t>Impaired </a:t>
            </a:r>
            <a:r>
              <a:rPr lang="en-US" dirty="0"/>
              <a:t>water, soil and air </a:t>
            </a:r>
            <a:r>
              <a:rPr lang="en-US" dirty="0" smtClean="0"/>
              <a:t>quality</a:t>
            </a:r>
          </a:p>
          <a:p>
            <a:pPr lvl="1"/>
            <a:r>
              <a:rPr lang="en-US" dirty="0"/>
              <a:t>Regions affected: Whole of Switzerland</a:t>
            </a:r>
          </a:p>
          <a:p>
            <a:pPr lvl="1"/>
            <a:r>
              <a:rPr lang="en-US" dirty="0"/>
              <a:t>Sectors affected: Water management, agriculture, forestry, energy, biodiversity management, health, spatial development</a:t>
            </a:r>
          </a:p>
          <a:p>
            <a:endParaRPr lang="en-US" dirty="0"/>
          </a:p>
        </p:txBody>
      </p:sp>
    </p:spTree>
    <p:extLst>
      <p:ext uri="{BB962C8B-B14F-4D97-AF65-F5344CB8AC3E}">
        <p14:creationId xmlns:p14="http://schemas.microsoft.com/office/powerpoint/2010/main" val="370069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The most important challenges</a:t>
            </a:r>
            <a:br>
              <a:rPr lang="en-US" sz="3600" dirty="0"/>
            </a:br>
            <a:r>
              <a:rPr lang="en-US" sz="3600" dirty="0"/>
              <a:t>arising directly from the effects of climate</a:t>
            </a:r>
            <a:br>
              <a:rPr lang="en-US" sz="3600" dirty="0"/>
            </a:br>
            <a:r>
              <a:rPr lang="en-US" sz="3600" dirty="0"/>
              <a:t>change in Switzerland and to which the country</a:t>
            </a:r>
            <a:br>
              <a:rPr lang="en-US" sz="3600" dirty="0"/>
            </a:br>
            <a:r>
              <a:rPr lang="en-US" sz="3600" dirty="0"/>
              <a:t>must adapt are</a:t>
            </a:r>
          </a:p>
        </p:txBody>
      </p:sp>
      <p:sp>
        <p:nvSpPr>
          <p:cNvPr id="3" name="Content Placeholder 2"/>
          <p:cNvSpPr>
            <a:spLocks noGrp="1"/>
          </p:cNvSpPr>
          <p:nvPr>
            <p:ph idx="1"/>
          </p:nvPr>
        </p:nvSpPr>
        <p:spPr/>
        <p:txBody>
          <a:bodyPr>
            <a:normAutofit/>
          </a:bodyPr>
          <a:lstStyle/>
          <a:p>
            <a:endParaRPr lang="en-US" dirty="0"/>
          </a:p>
          <a:p>
            <a:pPr marL="457200" indent="-457200">
              <a:buFont typeface="+mj-lt"/>
              <a:buAutoNum type="arabicPeriod" startAt="7"/>
            </a:pPr>
            <a:r>
              <a:rPr lang="en-US" dirty="0" smtClean="0"/>
              <a:t>Change </a:t>
            </a:r>
            <a:r>
              <a:rPr lang="en-US" dirty="0"/>
              <a:t>in habitats, species composition </a:t>
            </a:r>
            <a:r>
              <a:rPr lang="en-US" dirty="0" smtClean="0"/>
              <a:t>and       landscapes</a:t>
            </a:r>
          </a:p>
          <a:p>
            <a:pPr lvl="1"/>
            <a:r>
              <a:rPr lang="en-US" dirty="0"/>
              <a:t>Regions affected: Whole of Switzerland</a:t>
            </a:r>
          </a:p>
          <a:p>
            <a:pPr lvl="1"/>
            <a:r>
              <a:rPr lang="en-US" dirty="0"/>
              <a:t>Sectors affected: Water management, agriculture, forestry, biodiversity management, health</a:t>
            </a:r>
          </a:p>
          <a:p>
            <a:pPr marL="0" indent="0">
              <a:buNone/>
            </a:pPr>
            <a:endParaRPr lang="en-US" dirty="0"/>
          </a:p>
          <a:p>
            <a:pPr marL="457200" indent="-457200">
              <a:buFont typeface="+mj-lt"/>
              <a:buAutoNum type="arabicPeriod" startAt="8"/>
            </a:pPr>
            <a:r>
              <a:rPr lang="en-US" dirty="0" smtClean="0"/>
              <a:t>Spread </a:t>
            </a:r>
            <a:r>
              <a:rPr lang="en-US" dirty="0"/>
              <a:t>of harmful organisms, disease and </a:t>
            </a:r>
            <a:r>
              <a:rPr lang="en-US" dirty="0" smtClean="0"/>
              <a:t>alien       species</a:t>
            </a:r>
          </a:p>
          <a:p>
            <a:pPr lvl="1"/>
            <a:r>
              <a:rPr lang="en-US" dirty="0"/>
              <a:t>Regions affected: Whole of Switzerland below around </a:t>
            </a:r>
            <a:endParaRPr lang="en-US" dirty="0" smtClean="0"/>
          </a:p>
          <a:p>
            <a:pPr marL="0" lvl="1" indent="0">
              <a:buNone/>
            </a:pPr>
            <a:r>
              <a:rPr lang="en-US" dirty="0"/>
              <a:t> </a:t>
            </a:r>
            <a:r>
              <a:rPr lang="en-US" dirty="0" smtClean="0"/>
              <a:t>     2000 m</a:t>
            </a:r>
            <a:endParaRPr lang="en-US" dirty="0"/>
          </a:p>
          <a:p>
            <a:pPr lvl="1"/>
            <a:r>
              <a:rPr lang="en-US" dirty="0"/>
              <a:t>Sectors affected: Water management, agriculture, forestry, biodiversity management, health </a:t>
            </a:r>
          </a:p>
          <a:p>
            <a:pPr marL="0" indent="0">
              <a:buNone/>
            </a:pPr>
            <a:endParaRPr lang="en-US" dirty="0"/>
          </a:p>
        </p:txBody>
      </p:sp>
    </p:spTree>
    <p:extLst>
      <p:ext uri="{BB962C8B-B14F-4D97-AF65-F5344CB8AC3E}">
        <p14:creationId xmlns:p14="http://schemas.microsoft.com/office/powerpoint/2010/main" val="419639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t>Bases for implementation: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Monitoring </a:t>
            </a:r>
            <a:r>
              <a:rPr lang="en-US" dirty="0"/>
              <a:t>and early detection</a:t>
            </a:r>
          </a:p>
          <a:p>
            <a:r>
              <a:rPr lang="en-US" dirty="0"/>
              <a:t>Reducing uncertainties and closing knowledge gaps</a:t>
            </a:r>
          </a:p>
          <a:p>
            <a:r>
              <a:rPr lang="en-US" dirty="0"/>
              <a:t>Raising awareness, improving information and coordination</a:t>
            </a:r>
          </a:p>
          <a:p>
            <a:r>
              <a:rPr lang="en-US" dirty="0"/>
              <a:t>Resource requirements and funding</a:t>
            </a:r>
          </a:p>
          <a:p>
            <a:pPr marL="0" indent="0">
              <a:buNone/>
            </a:pPr>
            <a:endParaRPr lang="en-US" dirty="0"/>
          </a:p>
        </p:txBody>
      </p:sp>
    </p:spTree>
    <p:extLst>
      <p:ext uri="{BB962C8B-B14F-4D97-AF65-F5344CB8AC3E}">
        <p14:creationId xmlns:p14="http://schemas.microsoft.com/office/powerpoint/2010/main" val="341080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sz="4000" dirty="0" smtClean="0"/>
              <a:t>The </a:t>
            </a:r>
            <a:r>
              <a:rPr lang="fi-FI" sz="4000" dirty="0" err="1" smtClean="0"/>
              <a:t>greatest</a:t>
            </a:r>
            <a:r>
              <a:rPr lang="fi-FI" sz="4000" dirty="0" smtClean="0"/>
              <a:t> </a:t>
            </a:r>
            <a:r>
              <a:rPr lang="fi-FI" sz="4000" dirty="0" err="1" smtClean="0"/>
              <a:t>challenges</a:t>
            </a:r>
            <a:r>
              <a:rPr lang="fi-FI" sz="4000" dirty="0" smtClean="0"/>
              <a:t> in </a:t>
            </a:r>
            <a:r>
              <a:rPr lang="fi-FI" sz="4000" dirty="0" err="1" smtClean="0"/>
              <a:t>adapting</a:t>
            </a:r>
            <a:r>
              <a:rPr lang="fi-FI" sz="4000" dirty="0" smtClean="0"/>
              <a:t> to </a:t>
            </a:r>
            <a:r>
              <a:rPr lang="fi-FI" sz="4000" dirty="0" err="1" smtClean="0"/>
              <a:t>climate</a:t>
            </a:r>
            <a:r>
              <a:rPr lang="fi-FI" sz="4000" dirty="0" smtClean="0"/>
              <a:t> </a:t>
            </a:r>
            <a:r>
              <a:rPr lang="fi-FI" sz="4000" dirty="0" err="1" smtClean="0"/>
              <a:t>change</a:t>
            </a:r>
            <a:r>
              <a:rPr lang="fi-FI" sz="4000" dirty="0" smtClean="0"/>
              <a:t> in </a:t>
            </a:r>
            <a:r>
              <a:rPr lang="fi-FI" sz="4000" dirty="0" err="1" smtClean="0"/>
              <a:t>Switzerland</a:t>
            </a: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3591" y="623455"/>
            <a:ext cx="7334257" cy="521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755600"/>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TM10001103[[fn=Headlines]]</Template>
  <TotalTime>296</TotalTime>
  <Words>1477</Words>
  <Application>Microsoft Office PowerPoint</Application>
  <PresentationFormat>Widescreen</PresentationFormat>
  <Paragraphs>151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Schoolbook</vt:lpstr>
      <vt:lpstr>Corbel</vt:lpstr>
      <vt:lpstr>Headlines</vt:lpstr>
      <vt:lpstr>Climate policy decisions and actions Adaptation to climate change in Switzerland</vt:lpstr>
      <vt:lpstr>Background information  of Switzerland</vt:lpstr>
      <vt:lpstr>Background information  of Switzerland</vt:lpstr>
      <vt:lpstr>The aims/goals of the strategy &amp;  the desired impacts and outcomes</vt:lpstr>
      <vt:lpstr>The most important challenges arising directly from the effects of climate change in Switzerland and to which the country must adapt:</vt:lpstr>
      <vt:lpstr>The most important challenges arising directly from the effects of climate change in Switzerland and to which the country must adapt are</vt:lpstr>
      <vt:lpstr>The most important challenges arising directly from the effects of climate change in Switzerland and to which the country must adapt are</vt:lpstr>
      <vt:lpstr>Bases for implementation: </vt:lpstr>
      <vt:lpstr>The greatest challenges in adapting to climate change in Switzerland</vt:lpstr>
      <vt:lpstr>Goals and principles of adaptation</vt:lpstr>
      <vt:lpstr>Goals and principles of adaptation</vt:lpstr>
      <vt:lpstr>In water management need for actions is considered to be particularly high in following areas: </vt:lpstr>
      <vt:lpstr>There are also a moderate needs for action in the following water management fields:  </vt:lpstr>
      <vt:lpstr>Fields of action requiring adaptation in natural hazards management:</vt:lpstr>
      <vt:lpstr>Fields of action requiring adaptation in agriculture:</vt:lpstr>
      <vt:lpstr>Fields of action requiring adaptation in forestry:</vt:lpstr>
      <vt:lpstr>Fields of action requiring adaptation in the energy sector:</vt:lpstr>
      <vt:lpstr>Fields of action requiring adaptation in tourism:</vt:lpstr>
      <vt:lpstr>Fields of action requiring adaptation in biodiversity management</vt:lpstr>
      <vt:lpstr>Fields of action requiring adaptation in the health sector</vt:lpstr>
      <vt:lpstr>Fields of action requiring adaptation in spatial development</vt:lpstr>
      <vt:lpstr>Role of federal offices in strategy development</vt:lpstr>
      <vt:lpstr>Interfaces between adaptation strategy and other strategies and policies</vt:lpstr>
      <vt:lpstr>Thank you!</vt:lpstr>
    </vt:vector>
  </TitlesOfParts>
  <Company>University of Eastern Finland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policy decisions and actions Adaptation to climate change in Switzerland</dc:title>
  <dc:creator>Mohammad Shahidehnia</dc:creator>
  <cp:lastModifiedBy>Paula Maatela</cp:lastModifiedBy>
  <cp:revision>27</cp:revision>
  <dcterms:created xsi:type="dcterms:W3CDTF">2015-05-09T10:25:01Z</dcterms:created>
  <dcterms:modified xsi:type="dcterms:W3CDTF">2015-05-11T05:59:04Z</dcterms:modified>
</cp:coreProperties>
</file>